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411" r:id="rId3"/>
    <p:sldId id="310" r:id="rId4"/>
    <p:sldId id="384" r:id="rId5"/>
    <p:sldId id="359" r:id="rId6"/>
    <p:sldId id="357" r:id="rId7"/>
    <p:sldId id="360" r:id="rId8"/>
    <p:sldId id="361" r:id="rId9"/>
    <p:sldId id="362" r:id="rId10"/>
    <p:sldId id="410" r:id="rId11"/>
    <p:sldId id="385" r:id="rId12"/>
    <p:sldId id="354" r:id="rId13"/>
    <p:sldId id="363" r:id="rId14"/>
    <p:sldId id="375" r:id="rId15"/>
    <p:sldId id="374" r:id="rId16"/>
    <p:sldId id="366" r:id="rId17"/>
    <p:sldId id="367" r:id="rId18"/>
    <p:sldId id="376" r:id="rId19"/>
    <p:sldId id="368" r:id="rId20"/>
    <p:sldId id="407" r:id="rId21"/>
    <p:sldId id="369" r:id="rId22"/>
    <p:sldId id="370" r:id="rId23"/>
    <p:sldId id="371" r:id="rId24"/>
    <p:sldId id="372" r:id="rId25"/>
    <p:sldId id="373" r:id="rId26"/>
    <p:sldId id="380" r:id="rId27"/>
    <p:sldId id="379" r:id="rId28"/>
    <p:sldId id="399" r:id="rId29"/>
    <p:sldId id="400" r:id="rId30"/>
    <p:sldId id="398" r:id="rId31"/>
    <p:sldId id="403" r:id="rId32"/>
    <p:sldId id="386" r:id="rId33"/>
    <p:sldId id="401" r:id="rId34"/>
    <p:sldId id="402" r:id="rId35"/>
    <p:sldId id="404" r:id="rId36"/>
    <p:sldId id="406" r:id="rId37"/>
    <p:sldId id="409" r:id="rId38"/>
    <p:sldId id="405" r:id="rId39"/>
    <p:sldId id="381" r:id="rId40"/>
    <p:sldId id="382" r:id="rId41"/>
  </p:sldIdLst>
  <p:sldSz cx="13004800" cy="9753600"/>
  <p:notesSz cx="6797675" cy="9926638"/>
  <p:defaultTextStyle>
    <a:defPPr>
      <a:defRPr lang="en-AU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83272" autoAdjust="0"/>
  </p:normalViewPr>
  <p:slideViewPr>
    <p:cSldViewPr>
      <p:cViewPr varScale="1">
        <p:scale>
          <a:sx n="43" d="100"/>
          <a:sy n="43" d="100"/>
        </p:scale>
        <p:origin x="-1632" y="-10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2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324C3-FF8C-4902-A51A-D47F6C63209C}" type="datetimeFigureOut">
              <a:rPr lang="en-AU" smtClean="0"/>
              <a:pPr/>
              <a:t>1/06/2012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F1366-6580-4A23-A9A4-42E176A210E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31AE2-3110-4C8B-81B1-D9AF157F6477}" type="datetimeFigureOut">
              <a:rPr lang="en-AU" smtClean="0"/>
              <a:pPr/>
              <a:t>1/06/2012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1DEC4-3CC2-46D2-BB64-2C30763C7A9B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 who are we?</a:t>
            </a:r>
          </a:p>
          <a:p>
            <a:endParaRPr lang="en-AU" dirty="0" smtClean="0"/>
          </a:p>
          <a:p>
            <a:r>
              <a:rPr lang="en-AU" dirty="0" smtClean="0"/>
              <a:t>An</a:t>
            </a:r>
            <a:r>
              <a:rPr lang="en-AU" baseline="0" dirty="0" smtClean="0"/>
              <a:t> open and inclusive forum </a:t>
            </a:r>
            <a:r>
              <a:rPr lang="en-AU" dirty="0" smtClean="0"/>
              <a:t>of likeminded geo-geeks who love working with location data (and have done so for years) and want to share their knowledge</a:t>
            </a:r>
          </a:p>
          <a:p>
            <a:endParaRPr lang="en-AU" dirty="0" smtClean="0"/>
          </a:p>
          <a:p>
            <a:r>
              <a:rPr lang="en-AU" dirty="0" smtClean="0"/>
              <a:t>We hold regular </a:t>
            </a:r>
            <a:r>
              <a:rPr lang="en-AU" dirty="0" err="1" smtClean="0"/>
              <a:t>meetups</a:t>
            </a:r>
            <a:r>
              <a:rPr lang="en-AU" dirty="0" smtClean="0"/>
              <a:t> at pubs where anyone can share their love of geo and their geo-related stories</a:t>
            </a:r>
          </a:p>
          <a:p>
            <a:endParaRPr lang="en-AU" dirty="0" smtClean="0"/>
          </a:p>
          <a:p>
            <a:r>
              <a:rPr lang="en-AU" dirty="0" smtClean="0"/>
              <a:t>Why was GeoRabble formed? - The traditional geospatial industry is dominated by vendors and agendas</a:t>
            </a:r>
          </a:p>
          <a:p>
            <a:r>
              <a:rPr lang="en-AU" dirty="0" smtClean="0"/>
              <a:t>Who move at their pace – too slow for new tech like AR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Some context - a brief</a:t>
            </a:r>
            <a:r>
              <a:rPr lang="en-AU" baseline="0" dirty="0" smtClean="0"/>
              <a:t> history of Geo:</a:t>
            </a:r>
          </a:p>
          <a:p>
            <a:endParaRPr lang="en-AU" baseline="0" dirty="0" smtClean="0"/>
          </a:p>
          <a:p>
            <a:r>
              <a:rPr lang="en-AU" baseline="0" dirty="0" smtClean="0"/>
              <a:t>1 - ASCII maps</a:t>
            </a:r>
          </a:p>
          <a:p>
            <a:r>
              <a:rPr lang="en-AU" baseline="0" dirty="0" smtClean="0"/>
              <a:t>2 – Desktop mapping</a:t>
            </a:r>
          </a:p>
          <a:p>
            <a:r>
              <a:rPr lang="en-AU" baseline="0" dirty="0" smtClean="0"/>
              <a:t>3 – web maps</a:t>
            </a:r>
          </a:p>
          <a:p>
            <a:r>
              <a:rPr lang="en-AU" baseline="0" dirty="0" smtClean="0"/>
              <a:t>4 – Tiled mapping, APIs, aerials</a:t>
            </a:r>
          </a:p>
          <a:p>
            <a:r>
              <a:rPr lang="en-AU" baseline="0" dirty="0" smtClean="0"/>
              <a:t>5 – 3D</a:t>
            </a:r>
          </a:p>
          <a:p>
            <a:r>
              <a:rPr lang="en-AU" baseline="0" dirty="0" smtClean="0"/>
              <a:t>6 – AR</a:t>
            </a:r>
          </a:p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an industry dominated by closed data</a:t>
            </a:r>
            <a:r>
              <a:rPr lang="en-AU" baseline="0" dirty="0" smtClean="0"/>
              <a:t> and proprietary software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baseline="0" dirty="0" smtClean="0"/>
              <a:t>– they don’t share very well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A traditional</a:t>
            </a:r>
            <a:r>
              <a:rPr lang="en-AU" baseline="0" dirty="0" smtClean="0"/>
              <a:t> geospatial industry conference – lots of sell not enough user stories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 we had an idea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To create a forum for users of location information</a:t>
            </a:r>
            <a:r>
              <a:rPr lang="en-AU" baseline="0" dirty="0" smtClean="0"/>
              <a:t> so their stories could be heard,</a:t>
            </a:r>
          </a:p>
          <a:p>
            <a:r>
              <a:rPr lang="en-AU" baseline="0" dirty="0" smtClean="0"/>
              <a:t>so their achievements and knowledge could be shared</a:t>
            </a:r>
          </a:p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baseline="0" dirty="0" smtClean="0"/>
              <a:t>At our </a:t>
            </a:r>
            <a:r>
              <a:rPr lang="en-AU" baseline="0" dirty="0" err="1" smtClean="0"/>
              <a:t>meetups</a:t>
            </a:r>
            <a:r>
              <a:rPr lang="en-AU" baseline="0" dirty="0" smtClean="0"/>
              <a:t> anyone can talk about anything  geo related free of sales pitches and agendas (plugs for </a:t>
            </a:r>
            <a:r>
              <a:rPr lang="en-AU" baseline="0" dirty="0" err="1" smtClean="0"/>
              <a:t>startups</a:t>
            </a:r>
            <a:r>
              <a:rPr lang="en-AU" baseline="0" dirty="0" smtClean="0"/>
              <a:t> are ok)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 who’s here from GeoRabble ...</a:t>
            </a:r>
          </a:p>
          <a:p>
            <a:endParaRPr lang="en-AU" dirty="0" smtClean="0"/>
          </a:p>
          <a:p>
            <a:r>
              <a:rPr lang="en-AU" dirty="0" smtClean="0"/>
              <a:t>We’re always contactable by Twitter and email</a:t>
            </a:r>
          </a:p>
          <a:p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Why are we here?</a:t>
            </a:r>
          </a:p>
          <a:p>
            <a:endParaRPr lang="en-A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 smtClean="0"/>
              <a:t> We’re here to help you work with location data and lubricate your geo thinking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AU" baseline="0" dirty="0" smtClean="0"/>
              <a:t> A massive proliferation of location data</a:t>
            </a:r>
          </a:p>
          <a:p>
            <a:pPr>
              <a:buFontTx/>
              <a:buChar char="-"/>
            </a:pPr>
            <a:endParaRPr lang="en-AU" baseline="0" dirty="0" smtClean="0"/>
          </a:p>
          <a:p>
            <a:pPr>
              <a:buFontTx/>
              <a:buChar char="-"/>
            </a:pPr>
            <a:r>
              <a:rPr lang="en-AU" dirty="0" smtClean="0"/>
              <a:t>80%</a:t>
            </a:r>
            <a:r>
              <a:rPr lang="en-AU" baseline="0" dirty="0" smtClean="0"/>
              <a:t> of your apps will have location content in them</a:t>
            </a:r>
          </a:p>
          <a:p>
            <a:pPr>
              <a:buFontTx/>
              <a:buChar char="-"/>
            </a:pPr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And avoid doing this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Some thoughts to stimulate your geo-thinking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Geospatial is now more than just location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understanding the value of a location to someone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understanding the relationship between locations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understanding the relationship between people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uncovering</a:t>
            </a:r>
            <a:r>
              <a:rPr lang="en-AU" baseline="0" dirty="0" smtClean="0"/>
              <a:t> trends that were previously hidden in Excel spreadsheets and databases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uncovering dubious corporate</a:t>
            </a:r>
            <a:r>
              <a:rPr lang="en-AU" baseline="0" dirty="0" smtClean="0"/>
              <a:t> activities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giving users simple </a:t>
            </a:r>
            <a:r>
              <a:rPr lang="en-AU" baseline="0" dirty="0" smtClean="0"/>
              <a:t>access to powerful geoprocessing...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baseline="0" dirty="0" smtClean="0"/>
              <a:t>...to make decisions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It’s about easy access to volumes of </a:t>
            </a:r>
            <a:r>
              <a:rPr lang="en-AU" dirty="0" err="1" smtClean="0"/>
              <a:t>crowdsourced</a:t>
            </a:r>
            <a:r>
              <a:rPr lang="en-AU" dirty="0" smtClean="0"/>
              <a:t> data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Lastly, it’s about protecting life and property with timely, accurate</a:t>
            </a:r>
            <a:r>
              <a:rPr lang="en-AU" baseline="0" dirty="0" smtClean="0"/>
              <a:t> information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itchFamily="34" charset="0"/>
              <a:buNone/>
            </a:pPr>
            <a:r>
              <a:rPr lang="en-AU" dirty="0" smtClean="0"/>
              <a:t>No</a:t>
            </a:r>
            <a:r>
              <a:rPr lang="en-AU" baseline="0" dirty="0" smtClean="0"/>
              <a:t> surprise here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0451A-9D6D-41FA-9178-4601ABE99519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 now you’re keen to get stuck in to some geo-goodness – where do I start?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There</a:t>
            </a:r>
            <a:r>
              <a:rPr lang="en-AU" baseline="0" dirty="0" smtClean="0"/>
              <a:t> are</a:t>
            </a:r>
            <a:r>
              <a:rPr lang="en-AU" dirty="0" smtClean="0"/>
              <a:t> tonnes </a:t>
            </a:r>
            <a:r>
              <a:rPr lang="en-AU" baseline="0" dirty="0" smtClean="0"/>
              <a:t>of visualisation tools out there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Google Maps</a:t>
            </a:r>
            <a:r>
              <a:rPr lang="en-AU" baseline="0" dirty="0" smtClean="0"/>
              <a:t> was the game changer for the industry – now has 25,000 map load limit per day</a:t>
            </a:r>
          </a:p>
          <a:p>
            <a:endParaRPr lang="en-AU" baseline="0" dirty="0" smtClean="0"/>
          </a:p>
          <a:p>
            <a:r>
              <a:rPr lang="en-AU" baseline="0" dirty="0" err="1" smtClean="0"/>
              <a:t>Openlayers</a:t>
            </a:r>
            <a:r>
              <a:rPr lang="en-AU" baseline="0" dirty="0" smtClean="0"/>
              <a:t> – powerful but bit fiddly</a:t>
            </a:r>
          </a:p>
          <a:p>
            <a:endParaRPr lang="en-AU" baseline="0" dirty="0" smtClean="0"/>
          </a:p>
          <a:p>
            <a:r>
              <a:rPr lang="en-AU" baseline="0" dirty="0" smtClean="0"/>
              <a:t>Leaflet – simple to implement – has the fundamentals you need to visualise static and dynamic data</a:t>
            </a:r>
          </a:p>
          <a:p>
            <a:endParaRPr lang="en-AU" baseline="0" dirty="0" smtClean="0"/>
          </a:p>
          <a:p>
            <a:r>
              <a:rPr lang="en-AU" baseline="0" dirty="0" err="1" smtClean="0"/>
              <a:t>Mapbox</a:t>
            </a:r>
            <a:r>
              <a:rPr lang="en-AU" baseline="0" dirty="0" smtClean="0"/>
              <a:t> all in one map generator – but only comes with 3000 free maps!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7475-45AE-4AEB-BAAD-D25C7F44C4AA}" type="slidenum">
              <a:rPr lang="en-AU" smtClean="0"/>
              <a:pPr/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err="1" smtClean="0"/>
              <a:t>GeoServer</a:t>
            </a:r>
            <a:r>
              <a:rPr lang="en-AU" dirty="0" smtClean="0"/>
              <a:t> gives</a:t>
            </a:r>
            <a:r>
              <a:rPr lang="en-AU" baseline="0" dirty="0" smtClean="0"/>
              <a:t> you the capability to merge and share </a:t>
            </a:r>
            <a:r>
              <a:rPr lang="en-AU" baseline="0" dirty="0" err="1" smtClean="0"/>
              <a:t>geodata</a:t>
            </a:r>
            <a:r>
              <a:rPr lang="en-AU" baseline="0" dirty="0" smtClean="0"/>
              <a:t> from different sources using open standards – WMS, WFS</a:t>
            </a:r>
          </a:p>
          <a:p>
            <a:endParaRPr lang="en-AU" baseline="0" dirty="0" smtClean="0"/>
          </a:p>
          <a:p>
            <a:r>
              <a:rPr lang="en-AU" baseline="0" dirty="0" err="1" smtClean="0"/>
              <a:t>PostGIS</a:t>
            </a:r>
            <a:r>
              <a:rPr lang="en-AU" baseline="0" dirty="0" smtClean="0"/>
              <a:t> is the DB for storing and analysing </a:t>
            </a:r>
            <a:r>
              <a:rPr lang="en-AU" baseline="0" dirty="0" err="1" smtClean="0"/>
              <a:t>geodata</a:t>
            </a:r>
            <a:endParaRPr lang="en-AU" baseline="0" dirty="0" smtClean="0"/>
          </a:p>
          <a:p>
            <a:endParaRPr lang="en-AU" baseline="0" dirty="0" smtClean="0"/>
          </a:p>
          <a:p>
            <a:r>
              <a:rPr lang="en-AU" baseline="0" dirty="0" smtClean="0"/>
              <a:t>Other DBs include </a:t>
            </a:r>
            <a:r>
              <a:rPr lang="en-AU" baseline="0" dirty="0" err="1" smtClean="0"/>
              <a:t>SQLite</a:t>
            </a:r>
            <a:r>
              <a:rPr lang="en-AU" baseline="0" dirty="0" smtClean="0"/>
              <a:t>, </a:t>
            </a:r>
            <a:r>
              <a:rPr lang="en-AU" baseline="0" dirty="0" err="1" smtClean="0"/>
              <a:t>CouchDB</a:t>
            </a:r>
            <a:r>
              <a:rPr lang="en-AU" baseline="0" dirty="0" smtClean="0"/>
              <a:t> and </a:t>
            </a:r>
            <a:r>
              <a:rPr lang="en-AU" baseline="0" dirty="0" err="1" smtClean="0"/>
              <a:t>MongoDB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7475-45AE-4AEB-BAAD-D25C7F44C4AA}" type="slidenum">
              <a:rPr lang="en-AU" smtClean="0"/>
              <a:pPr/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There are Google </a:t>
            </a:r>
            <a:r>
              <a:rPr lang="en-AU" dirty="0" err="1" smtClean="0"/>
              <a:t>basemaps</a:t>
            </a:r>
            <a:r>
              <a:rPr lang="en-AU" baseline="0" dirty="0" smtClean="0"/>
              <a:t> and </a:t>
            </a:r>
            <a:r>
              <a:rPr lang="en-AU" baseline="0" dirty="0" err="1" smtClean="0"/>
              <a:t>OpenStreetMap</a:t>
            </a:r>
            <a:r>
              <a:rPr lang="en-AU" baseline="0" dirty="0" smtClean="0"/>
              <a:t> based </a:t>
            </a:r>
            <a:r>
              <a:rPr lang="en-AU" dirty="0" err="1" smtClean="0"/>
              <a:t>Cloudmade</a:t>
            </a:r>
            <a:r>
              <a:rPr lang="en-AU" dirty="0" smtClean="0"/>
              <a:t> </a:t>
            </a:r>
            <a:r>
              <a:rPr lang="en-AU" dirty="0" err="1" smtClean="0"/>
              <a:t>basemaps</a:t>
            </a:r>
            <a:r>
              <a:rPr lang="en-AU" dirty="0" smtClean="0"/>
              <a:t> – static, not interactive!</a:t>
            </a:r>
          </a:p>
          <a:p>
            <a:endParaRPr lang="en-AU" dirty="0" smtClean="0"/>
          </a:p>
          <a:p>
            <a:r>
              <a:rPr lang="en-AU" dirty="0" smtClean="0"/>
              <a:t>This MS site explains</a:t>
            </a:r>
            <a:r>
              <a:rPr lang="en-AU" baseline="0" dirty="0" smtClean="0"/>
              <a:t> the tile mapping system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87475-45AE-4AEB-BAAD-D25C7F44C4AA}" type="slidenum">
              <a:rPr lang="en-AU" smtClean="0"/>
              <a:pPr/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If you</a:t>
            </a:r>
            <a:r>
              <a:rPr lang="en-AU" baseline="0" dirty="0" smtClean="0"/>
              <a:t> want to add some interactive or dynamic content – you’ll need some of this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Google have good geocoding and routing services</a:t>
            </a:r>
          </a:p>
          <a:p>
            <a:endParaRPr lang="en-AU" dirty="0" smtClean="0"/>
          </a:p>
          <a:p>
            <a:r>
              <a:rPr lang="en-AU" dirty="0" err="1" smtClean="0"/>
              <a:t>Georeferencing</a:t>
            </a:r>
            <a:r>
              <a:rPr lang="en-AU" baseline="0" dirty="0" smtClean="0"/>
              <a:t> can be done inside an OS desktop tool like Quantum GIS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33</a:t>
            </a:fld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Apart from just plain maps with some data on them...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34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36</a:t>
            </a:fld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Thinning</a:t>
            </a:r>
            <a:r>
              <a:rPr lang="en-AU" baseline="0" dirty="0" smtClean="0"/>
              <a:t> functions are in PostGIS and desktop OS tools like Quantum GIS</a:t>
            </a:r>
          </a:p>
          <a:p>
            <a:endParaRPr lang="en-AU" baseline="0" dirty="0" smtClean="0"/>
          </a:p>
          <a:p>
            <a:r>
              <a:rPr lang="en-AU" baseline="0" dirty="0" smtClean="0"/>
              <a:t>Prepping static </a:t>
            </a:r>
            <a:r>
              <a:rPr lang="en-AU" baseline="0" dirty="0" err="1" smtClean="0"/>
              <a:t>GeoJSON</a:t>
            </a:r>
            <a:r>
              <a:rPr lang="en-AU" baseline="0" dirty="0" smtClean="0"/>
              <a:t> data, optimised for each zoom level is key for performance</a:t>
            </a:r>
          </a:p>
          <a:p>
            <a:endParaRPr lang="en-AU" baseline="0" dirty="0" smtClean="0"/>
          </a:p>
          <a:p>
            <a:r>
              <a:rPr lang="en-AU" baseline="0" dirty="0" smtClean="0"/>
              <a:t>PostGIS should be fast enough to thin and output to </a:t>
            </a:r>
            <a:r>
              <a:rPr lang="en-AU" baseline="0" dirty="0" err="1" smtClean="0"/>
              <a:t>GeoJSON</a:t>
            </a:r>
            <a:r>
              <a:rPr lang="en-AU" baseline="0" dirty="0" smtClean="0"/>
              <a:t> on the fly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37</a:t>
            </a:fld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 next GeoRabble </a:t>
            </a:r>
            <a:r>
              <a:rPr lang="en-AU" dirty="0" err="1" smtClean="0"/>
              <a:t>meetups</a:t>
            </a:r>
            <a:r>
              <a:rPr lang="en-AU" baseline="0" dirty="0" smtClean="0"/>
              <a:t> are coming up</a:t>
            </a:r>
          </a:p>
          <a:p>
            <a:endParaRPr lang="en-AU" baseline="0" dirty="0" smtClean="0"/>
          </a:p>
          <a:p>
            <a:r>
              <a:rPr lang="en-AU" baseline="0" dirty="0" smtClean="0"/>
              <a:t>We’d love to see you there to share your geo stories</a:t>
            </a:r>
          </a:p>
          <a:p>
            <a:endParaRPr lang="en-AU" baseline="0" dirty="0" smtClean="0"/>
          </a:p>
          <a:p>
            <a:r>
              <a:rPr lang="en-AU" baseline="0" dirty="0" smtClean="0"/>
              <a:t>And we’d love to invite the winners of the </a:t>
            </a:r>
            <a:r>
              <a:rPr lang="en-AU" baseline="0" dirty="0" err="1" smtClean="0"/>
              <a:t>GovHack</a:t>
            </a:r>
            <a:r>
              <a:rPr lang="en-AU" baseline="0" dirty="0" smtClean="0"/>
              <a:t> geo based awards to present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39</a:t>
            </a:fld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 when</a:t>
            </a:r>
            <a:r>
              <a:rPr lang="en-AU" baseline="0" dirty="0" smtClean="0"/>
              <a:t> you wake up tomorrow – we want you to be thinking location , and thinking what could you achieve with </a:t>
            </a:r>
            <a:r>
              <a:rPr lang="en-AU" baseline="0" dirty="0" err="1" smtClean="0"/>
              <a:t>geodata</a:t>
            </a:r>
            <a:endParaRPr lang="en-AU" baseline="0" dirty="0" smtClean="0"/>
          </a:p>
          <a:p>
            <a:endParaRPr lang="en-AU" baseline="0" dirty="0" smtClean="0"/>
          </a:p>
          <a:p>
            <a:r>
              <a:rPr lang="en-AU" baseline="0" dirty="0" smtClean="0"/>
              <a:t>Good hacking everyone and thank you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EC4-3CC2-46D2-BB64-2C30763C7A9B}" type="slidenum">
              <a:rPr lang="en-AU" smtClean="0"/>
              <a:pPr/>
              <a:t>40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44450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44450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>
                <a:sym typeface="Gill Sans" charset="0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762000"/>
            <a:ext cx="2616200" cy="4813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762000"/>
            <a:ext cx="7696200" cy="4813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62000"/>
            <a:ext cx="104648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  <a:endParaRPr lang="en-US">
              <a:sym typeface="Gill Sans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4445000"/>
            <a:ext cx="104648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  <a:endParaRPr lang="en-US">
              <a:sym typeface="Gill Sans" charset="0"/>
            </a:endParaRP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19200" y="7048500"/>
            <a:ext cx="11430000" cy="254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georabble.or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election.datavisualization.ch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bb259689.aspx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georabble.org/2012/05/31/the-boundary-mappers-cookbook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://openplans.s3.amazonaws.com/cibi_animation/index.html" TargetMode="External"/><Relationship Id="rId7" Type="http://schemas.openxmlformats.org/officeDocument/2006/relationships/hyperlink" Target="http://govhack.minus34.com/leaflet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hyperlink" Target="http://snapshot.trulia.com/NY/New_York" TargetMode="External"/><Relationship Id="rId10" Type="http://schemas.openxmlformats.org/officeDocument/2006/relationships/image" Target="../media/image56.png"/><Relationship Id="rId4" Type="http://schemas.openxmlformats.org/officeDocument/2006/relationships/image" Target="../media/image53.png"/><Relationship Id="rId9" Type="http://schemas.openxmlformats.org/officeDocument/2006/relationships/hyperlink" Target="http://sunng87.github.com/heatcanvas/leaflet.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6186" y="3590916"/>
            <a:ext cx="7691769" cy="182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97282" name="Picture 2" descr="http://georabble.files.wordpress.com/2011/01/banner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608" y="3519478"/>
            <a:ext cx="12230186" cy="271781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-212772" y="3162288"/>
            <a:ext cx="919170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edia-cache6.pinterest.com/upload/126663808239783899_IAUAQkwx_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732" y="233330"/>
            <a:ext cx="3810000" cy="3362326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030" name="Picture 6" descr="http://www.pbinsight.com/welcome/mapinfo/images/mapinfo-screensh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0368" y="1376338"/>
            <a:ext cx="4514163" cy="3071834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9194" y="2519346"/>
            <a:ext cx="4048125" cy="30861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8020" y="3305164"/>
            <a:ext cx="4724400" cy="33528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3112" y="1019148"/>
            <a:ext cx="11049000" cy="691515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88020" y="6091246"/>
            <a:ext cx="5715000" cy="333375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8996" y="1090586"/>
            <a:ext cx="8082522" cy="542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Francisco\National\Conferences\Pics Library\kids-fight-elbo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Francisco\National\Conferences\Pics Library\Sleep le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04800" cy="7397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Francisco\National\Conferences\Pics Library\tumblr_lsx068kR1A1qzps3ko1_500.jpg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0" y="-1"/>
            <a:ext cx="13004800" cy="973731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Francisco\National\Conferences\Pics Library\Get the message ou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3062357" cy="9753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744" y="1492424"/>
            <a:ext cx="10464800" cy="330200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AU" sz="4400" dirty="0" smtClean="0"/>
              <a:t>Anybody Can Present</a:t>
            </a:r>
            <a:br>
              <a:rPr lang="en-AU" sz="4400" dirty="0" smtClean="0"/>
            </a:br>
            <a:r>
              <a:rPr lang="en-AU" sz="4400" dirty="0" smtClean="0"/>
              <a:t>No Sales Pitches</a:t>
            </a:r>
            <a:br>
              <a:rPr lang="en-AU" sz="4400" dirty="0" smtClean="0"/>
            </a:br>
            <a:r>
              <a:rPr lang="en-AU" sz="4400" dirty="0" smtClean="0"/>
              <a:t>Up to 10 mins</a:t>
            </a:r>
            <a:br>
              <a:rPr lang="en-AU" sz="4400" dirty="0" smtClean="0"/>
            </a:br>
            <a:r>
              <a:rPr lang="en-AU" sz="4400" dirty="0" smtClean="0"/>
              <a:t>Use Any Medium</a:t>
            </a:r>
            <a:endParaRPr lang="en-AU" sz="8800" dirty="0"/>
          </a:p>
        </p:txBody>
      </p:sp>
      <p:grpSp>
        <p:nvGrpSpPr>
          <p:cNvPr id="3" name="Group 5"/>
          <p:cNvGrpSpPr/>
          <p:nvPr/>
        </p:nvGrpSpPr>
        <p:grpSpPr>
          <a:xfrm>
            <a:off x="7078464" y="1564432"/>
            <a:ext cx="5170562" cy="4536504"/>
            <a:chOff x="7078464" y="1564432"/>
            <a:chExt cx="5170562" cy="4536504"/>
          </a:xfrm>
        </p:grpSpPr>
        <p:pic>
          <p:nvPicPr>
            <p:cNvPr id="4608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78464" y="1996480"/>
              <a:ext cx="5170562" cy="358065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&quot;No&quot; Symbol 4"/>
            <p:cNvSpPr/>
            <p:nvPr/>
          </p:nvSpPr>
          <p:spPr bwMode="auto">
            <a:xfrm>
              <a:off x="7150472" y="1564432"/>
              <a:ext cx="5040560" cy="4536504"/>
            </a:xfrm>
            <a:prstGeom prst="noSmoking">
              <a:avLst>
                <a:gd name="adj" fmla="val 10302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254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4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947710"/>
            <a:ext cx="10464800" cy="614366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AU" dirty="0" smtClean="0"/>
              <a:t>Peter Bayley</a:t>
            </a:r>
          </a:p>
          <a:p>
            <a:pPr>
              <a:spcBef>
                <a:spcPts val="1800"/>
              </a:spcBef>
            </a:pPr>
            <a:r>
              <a:rPr lang="en-AU" dirty="0" smtClean="0"/>
              <a:t>Stewart Hay </a:t>
            </a:r>
            <a:r>
              <a:rPr lang="en-AU" dirty="0" smtClean="0">
                <a:hlinkClick r:id="rId3"/>
              </a:rPr>
              <a:t>@</a:t>
            </a:r>
            <a:r>
              <a:rPr lang="en-AU" dirty="0" err="1" smtClean="0">
                <a:hlinkClick r:id="rId3"/>
              </a:rPr>
              <a:t>OhMyDeity</a:t>
            </a:r>
            <a:endParaRPr lang="en-AU" dirty="0" smtClean="0"/>
          </a:p>
          <a:p>
            <a:pPr>
              <a:spcBef>
                <a:spcPts val="1800"/>
              </a:spcBef>
            </a:pPr>
            <a:r>
              <a:rPr lang="en-AU" dirty="0" smtClean="0"/>
              <a:t>Tim Leigh</a:t>
            </a:r>
          </a:p>
          <a:p>
            <a:pPr>
              <a:spcBef>
                <a:spcPts val="1800"/>
              </a:spcBef>
            </a:pPr>
            <a:r>
              <a:rPr lang="en-AU" dirty="0" smtClean="0"/>
              <a:t>Hugh Saalmans </a:t>
            </a:r>
            <a:r>
              <a:rPr lang="en-AU" dirty="0" smtClean="0">
                <a:hlinkClick r:id="rId3"/>
              </a:rPr>
              <a:t>@minus34</a:t>
            </a: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sz="4400" dirty="0" smtClean="0">
                <a:hlinkClick r:id="rId3"/>
              </a:rPr>
              <a:t>@</a:t>
            </a:r>
            <a:r>
              <a:rPr lang="en-AU" sz="4400" dirty="0" err="1" smtClean="0">
                <a:hlinkClick r:id="rId3"/>
              </a:rPr>
              <a:t>georabble</a:t>
            </a:r>
            <a:endParaRPr lang="en-AU" sz="4400" dirty="0" smtClean="0"/>
          </a:p>
          <a:p>
            <a:endParaRPr lang="en-AU" dirty="0" smtClean="0"/>
          </a:p>
          <a:p>
            <a:r>
              <a:rPr lang="en-AU" dirty="0" smtClean="0">
                <a:hlinkClick r:id="rId4"/>
              </a:rPr>
              <a:t>info@georabble.org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4946" y="590520"/>
            <a:ext cx="4828687" cy="590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Francisco\National\Conferences\Pics Library\500x_25_gps_in_c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13004800" cy="696503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6146" name="Picture 2" descr="C:\Francisco\National\Conferences\Pics Library\epic-fail-photos-cnn-geography-fail.jpg"/>
          <p:cNvPicPr>
            <a:picLocks noChangeAspect="1" noChangeArrowheads="1"/>
          </p:cNvPicPr>
          <p:nvPr/>
        </p:nvPicPr>
        <p:blipFill>
          <a:blip r:embed="rId3"/>
          <a:srcRect l="10547" t="14705" r="7806" b="18768"/>
          <a:stretch>
            <a:fillRect/>
          </a:stretch>
        </p:blipFill>
        <p:spPr bwMode="auto">
          <a:xfrm>
            <a:off x="4089395" y="0"/>
            <a:ext cx="8915406" cy="5448304"/>
          </a:xfrm>
          <a:prstGeom prst="rect">
            <a:avLst/>
          </a:prstGeom>
          <a:noFill/>
        </p:spPr>
      </p:pic>
      <p:pic>
        <p:nvPicPr>
          <p:cNvPr id="8196" name="Picture 4" descr="C:\Francisco\National\Conferences\Pics Library\Map Fail 2.JPG"/>
          <p:cNvPicPr>
            <a:picLocks noChangeAspect="1" noChangeArrowheads="1"/>
          </p:cNvPicPr>
          <p:nvPr/>
        </p:nvPicPr>
        <p:blipFill>
          <a:blip r:embed="rId4"/>
          <a:srcRect l="7560" t="14112" r="3233" b="17345"/>
          <a:stretch>
            <a:fillRect/>
          </a:stretch>
        </p:blipFill>
        <p:spPr bwMode="auto">
          <a:xfrm>
            <a:off x="0" y="4376734"/>
            <a:ext cx="9330443" cy="5376866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4748" y="1876404"/>
            <a:ext cx="8050487" cy="535852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Francisco\National\Conferences\Pics Library\500x_bigbrain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13004800" cy="9753601"/>
          </a:xfrm>
          <a:prstGeom prst="rect">
            <a:avLst/>
          </a:prstGeom>
          <a:noFill/>
        </p:spPr>
      </p:pic>
      <p:pic>
        <p:nvPicPr>
          <p:cNvPr id="4" name="Picture 3" descr="georabble_logo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248" y="1852464"/>
            <a:ext cx="2613968" cy="1963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t="8457" b="4750"/>
          <a:stretch>
            <a:fillRect/>
          </a:stretch>
        </p:blipFill>
        <p:spPr bwMode="auto">
          <a:xfrm>
            <a:off x="3502004" y="804834"/>
            <a:ext cx="5697357" cy="6596501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01608" y="7591444"/>
            <a:ext cx="11704320" cy="1125534"/>
          </a:xfrm>
          <a:prstGeom prst="rect">
            <a:avLst/>
          </a:prstGeom>
        </p:spPr>
        <p:txBody>
          <a:bodyPr/>
          <a:lstStyle/>
          <a:p>
            <a:r>
              <a:rPr lang="en-AU" sz="5700" dirty="0" smtClean="0"/>
              <a:t>More than Location</a:t>
            </a:r>
            <a:endParaRPr lang="en-AU" sz="57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31520" y="7655292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AU" sz="5100" dirty="0" smtClean="0"/>
              <a:t>Value of Understanding Place</a:t>
            </a:r>
            <a:br>
              <a:rPr lang="en-AU" sz="5100" dirty="0" smtClean="0"/>
            </a:br>
            <a:r>
              <a:rPr lang="en-AU" sz="4000" dirty="0" err="1" smtClean="0"/>
              <a:t>Tobler’s</a:t>
            </a:r>
            <a:r>
              <a:rPr lang="en-AU" sz="4000" dirty="0" smtClean="0"/>
              <a:t> 1</a:t>
            </a:r>
            <a:r>
              <a:rPr lang="en-AU" sz="4000" baseline="30000" dirty="0" smtClean="0"/>
              <a:t>st</a:t>
            </a:r>
            <a:r>
              <a:rPr lang="en-AU" sz="4000" dirty="0" smtClean="0"/>
              <a:t> Law of Geography</a:t>
            </a:r>
            <a:endParaRPr lang="en-US" sz="5100" dirty="0"/>
          </a:p>
        </p:txBody>
      </p:sp>
      <p:pic>
        <p:nvPicPr>
          <p:cNvPr id="7" name="Picture 2" descr="C:\Francisco\National\Conferences\Pics Library\epic-fail-photos-railway-fail.jpg"/>
          <p:cNvPicPr>
            <a:picLocks noChangeAspect="1" noChangeArrowheads="1"/>
          </p:cNvPicPr>
          <p:nvPr/>
        </p:nvPicPr>
        <p:blipFill>
          <a:blip r:embed="rId3" cstate="print"/>
          <a:srcRect l="25307" r="24324"/>
          <a:stretch>
            <a:fillRect/>
          </a:stretch>
        </p:blipFill>
        <p:spPr bwMode="auto">
          <a:xfrm>
            <a:off x="4125662" y="740334"/>
            <a:ext cx="4133134" cy="6914958"/>
          </a:xfrm>
          <a:prstGeom prst="rect">
            <a:avLst/>
          </a:prstGeom>
          <a:solidFill>
            <a:srgbClr val="FF0000"/>
          </a:solidFill>
          <a:ln w="28575">
            <a:solidFill>
              <a:schemeClr val="accent6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3314" name="Picture 2" descr="C:\Francisco\National\Conferences\Pics Library\Map of New York city generated by twit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202" y="476393"/>
            <a:ext cx="8671157" cy="7980922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58732" y="8457316"/>
            <a:ext cx="12501650" cy="11777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AU" sz="3200" dirty="0" smtClean="0"/>
              <a:t>New Insights and Data Sources </a:t>
            </a:r>
          </a:p>
          <a:p>
            <a:r>
              <a:rPr lang="en-AU" sz="3600" dirty="0" smtClean="0"/>
              <a:t>Eric Fischer: New York City by </a:t>
            </a:r>
            <a:r>
              <a:rPr lang="en-AU" sz="3600" dirty="0" err="1" smtClean="0"/>
              <a:t>Geotagged</a:t>
            </a:r>
            <a:r>
              <a:rPr lang="en-AU" sz="3600" dirty="0" smtClean="0"/>
              <a:t> Tweets</a:t>
            </a:r>
            <a:endParaRPr lang="en-A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90586"/>
            <a:ext cx="13004800" cy="648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8732" y="8457316"/>
            <a:ext cx="12501650" cy="11777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AU" sz="3200" dirty="0" smtClean="0"/>
              <a:t>New Insights and Data Sources </a:t>
            </a:r>
          </a:p>
          <a:p>
            <a:r>
              <a:rPr lang="en-AU" sz="3600" dirty="0" smtClean="0"/>
              <a:t>Eric Fischer: New York City by </a:t>
            </a:r>
            <a:r>
              <a:rPr lang="en-AU" sz="3600" dirty="0" err="1" smtClean="0"/>
              <a:t>Geotagged</a:t>
            </a:r>
            <a:r>
              <a:rPr lang="en-AU" sz="3600" dirty="0" smtClean="0"/>
              <a:t> Tweets</a:t>
            </a:r>
            <a:endParaRPr lang="en-A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5362" name="Picture 2" descr="C:\Francisco\National\Conferences\Pics Library\Gregor Aisch visualizes the digital divide by mapping ip addresses vs places vs popul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467" y="288533"/>
            <a:ext cx="9091748" cy="7887497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86759" y="8341168"/>
            <a:ext cx="11331787" cy="1177756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pPr algn="l"/>
            <a:r>
              <a:rPr lang="en-AU" sz="4000" dirty="0" smtClean="0"/>
              <a:t>The Digital Divide </a:t>
            </a:r>
          </a:p>
          <a:p>
            <a:r>
              <a:rPr lang="en-AU" sz="2800" dirty="0" err="1" smtClean="0"/>
              <a:t>Gregor</a:t>
            </a:r>
            <a:r>
              <a:rPr lang="en-AU" sz="2800" dirty="0" smtClean="0"/>
              <a:t> </a:t>
            </a:r>
            <a:r>
              <a:rPr lang="en-AU" sz="2800" dirty="0" err="1" smtClean="0"/>
              <a:t>Aisch</a:t>
            </a:r>
            <a:r>
              <a:rPr lang="en-AU" sz="2800" dirty="0" smtClean="0"/>
              <a:t> – location of IP addresses </a:t>
            </a:r>
            <a:r>
              <a:rPr lang="en-AU" sz="2800" dirty="0" err="1" smtClean="0"/>
              <a:t>vs</a:t>
            </a:r>
            <a:r>
              <a:rPr lang="en-AU" sz="2800" dirty="0" smtClean="0"/>
              <a:t> population.</a:t>
            </a:r>
            <a:endParaRPr lang="en-A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759" y="8341168"/>
            <a:ext cx="12316433" cy="1177756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pPr algn="l"/>
            <a:r>
              <a:rPr lang="en-AU" sz="4000" dirty="0" smtClean="0"/>
              <a:t>The Cattle Drive </a:t>
            </a:r>
          </a:p>
          <a:p>
            <a:r>
              <a:rPr lang="en-AU" sz="2800" dirty="0" smtClean="0"/>
              <a:t>Jack @ Small Multiples: shuttle bus routes targeting vulnerable communities</a:t>
            </a:r>
            <a:endParaRPr lang="en-AU" sz="2800" dirty="0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294" y="233330"/>
            <a:ext cx="11430080" cy="799861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6386" name="Picture 2" descr="C:\Francisco\National\Conferences\Pics Library\Hotel Finder drops the isochrones dow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02" y="330274"/>
            <a:ext cx="8716484" cy="787997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58731" y="8210254"/>
            <a:ext cx="12501651" cy="130086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AU" sz="3600" dirty="0" smtClean="0"/>
              <a:t>More than Pushpins</a:t>
            </a:r>
          </a:p>
          <a:p>
            <a:pPr algn="l"/>
            <a:r>
              <a:rPr lang="en-AU" sz="4000" dirty="0" smtClean="0"/>
              <a:t>20 min travel time Isochrones in Google Hotel Finder</a:t>
            </a:r>
            <a:endParaRPr lang="en-A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7294" y="7448568"/>
            <a:ext cx="11704320" cy="1294063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sz="4600" dirty="0" smtClean="0"/>
              <a:t/>
            </a:r>
            <a:br>
              <a:rPr lang="en-AU" sz="4600" dirty="0" smtClean="0"/>
            </a:br>
            <a:r>
              <a:rPr lang="en-AU" sz="4600" dirty="0" smtClean="0"/>
              <a:t/>
            </a:r>
            <a:br>
              <a:rPr lang="en-AU" sz="4600" dirty="0" smtClean="0"/>
            </a:br>
            <a:r>
              <a:rPr lang="en-AU" sz="4600" dirty="0" smtClean="0"/>
              <a:t/>
            </a:r>
            <a:br>
              <a:rPr lang="en-AU" sz="4600" dirty="0" smtClean="0"/>
            </a:br>
            <a:r>
              <a:rPr lang="en-AU" sz="4600" dirty="0" smtClean="0"/>
              <a:t/>
            </a:r>
            <a:br>
              <a:rPr lang="en-AU" sz="4600" dirty="0" smtClean="0"/>
            </a:br>
            <a:r>
              <a:rPr lang="en-AU" sz="4000" dirty="0" err="1" smtClean="0"/>
              <a:t>Hipmunk</a:t>
            </a:r>
            <a:r>
              <a:rPr lang="en-AU" sz="5100" dirty="0" smtClean="0"/>
              <a:t/>
            </a:r>
            <a:br>
              <a:rPr lang="en-AU" sz="5100" dirty="0" smtClean="0"/>
            </a:br>
            <a:r>
              <a:rPr lang="en-AU" sz="3200" dirty="0" smtClean="0"/>
              <a:t>Restaurant Density</a:t>
            </a:r>
            <a:endParaRPr lang="en-A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794" y="409300"/>
            <a:ext cx="8665351" cy="6877517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7029" y="7966945"/>
            <a:ext cx="11704320" cy="16256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sz="4000" dirty="0" err="1" smtClean="0"/>
              <a:t>Crowdsourced</a:t>
            </a:r>
            <a:r>
              <a:rPr lang="en-AU" sz="4000" dirty="0" smtClean="0"/>
              <a:t> </a:t>
            </a:r>
            <a:r>
              <a:rPr lang="en-AU" sz="4000" dirty="0" err="1" smtClean="0"/>
              <a:t>Georeferencing</a:t>
            </a:r>
            <a:r>
              <a:rPr lang="en-AU" sz="4000" dirty="0" smtClean="0"/>
              <a:t/>
            </a:r>
            <a:br>
              <a:rPr lang="en-AU" sz="4000" dirty="0" smtClean="0"/>
            </a:br>
            <a:r>
              <a:rPr lang="en-AU" sz="2800" dirty="0" smtClean="0"/>
              <a:t>British Library</a:t>
            </a:r>
            <a:endParaRPr lang="en-AU" sz="40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239" y="318669"/>
            <a:ext cx="8280614" cy="7648276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16" y="7513884"/>
            <a:ext cx="11704320" cy="16256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sz="4000" dirty="0" smtClean="0"/>
              <a:t>Budget Direct </a:t>
            </a:r>
            <a:br>
              <a:rPr lang="en-AU" sz="4000" dirty="0" smtClean="0"/>
            </a:br>
            <a:r>
              <a:rPr lang="en-AU" sz="4000" dirty="0" smtClean="0"/>
              <a:t>Hail Automated Notification System (HANS)</a:t>
            </a:r>
            <a:endParaRPr lang="en-A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2116" y="472198"/>
            <a:ext cx="8787507" cy="6773333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13004800" cy="2090718"/>
          </a:xfrm>
          <a:prstGeom prst="rect">
            <a:avLst/>
          </a:prstGeom>
        </p:spPr>
        <p:txBody>
          <a:bodyPr/>
          <a:lstStyle/>
          <a:p>
            <a:r>
              <a:rPr lang="en-AU" sz="7200" dirty="0" smtClean="0"/>
              <a:t>Deloitte </a:t>
            </a:r>
            <a:r>
              <a:rPr lang="en-AU" sz="7200" b="1" dirty="0" smtClean="0"/>
              <a:t>Tech Trends 2012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358732" y="2590785"/>
            <a:ext cx="12358774" cy="698896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en-AU" sz="5400" b="1" dirty="0" smtClean="0"/>
              <a:t>Top 5 Enablers</a:t>
            </a:r>
          </a:p>
          <a:p>
            <a:pPr>
              <a:spcBef>
                <a:spcPts val="1200"/>
              </a:spcBef>
              <a:buNone/>
            </a:pPr>
            <a:endParaRPr lang="en-AU" sz="2800" b="1" dirty="0" smtClean="0"/>
          </a:p>
          <a:p>
            <a:pPr>
              <a:spcBef>
                <a:spcPts val="1200"/>
              </a:spcBef>
            </a:pPr>
            <a:r>
              <a:rPr lang="en-AU" sz="4000" dirty="0" smtClean="0"/>
              <a:t>Big Data Goes to Work</a:t>
            </a:r>
          </a:p>
          <a:p>
            <a:pPr>
              <a:spcBef>
                <a:spcPts val="1200"/>
              </a:spcBef>
            </a:pPr>
            <a:r>
              <a:rPr lang="en-AU" sz="4400" dirty="0" smtClean="0">
                <a:solidFill>
                  <a:srgbClr val="FFFF00"/>
                </a:solidFill>
              </a:rPr>
              <a:t>Geospatial Visualisation</a:t>
            </a:r>
          </a:p>
          <a:p>
            <a:pPr>
              <a:spcBef>
                <a:spcPts val="1200"/>
              </a:spcBef>
            </a:pPr>
            <a:r>
              <a:rPr lang="en-AU" sz="4000" dirty="0" smtClean="0"/>
              <a:t>Digital Identities</a:t>
            </a:r>
          </a:p>
          <a:p>
            <a:pPr>
              <a:spcBef>
                <a:spcPts val="1200"/>
              </a:spcBef>
            </a:pPr>
            <a:r>
              <a:rPr lang="en-AU" sz="4000" dirty="0" smtClean="0"/>
              <a:t>Measured Innovation</a:t>
            </a:r>
          </a:p>
          <a:p>
            <a:pPr>
              <a:spcBef>
                <a:spcPts val="1200"/>
              </a:spcBef>
            </a:pPr>
            <a:r>
              <a:rPr lang="en-AU" sz="4000" dirty="0" smtClean="0"/>
              <a:t>Outside-in Architecture</a:t>
            </a:r>
            <a:endParaRPr lang="en-A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621029" y="0"/>
            <a:ext cx="14625829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13004800" cy="244790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24048"/>
            <a:ext cx="13208090" cy="742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158817" y="947710"/>
            <a:ext cx="8255786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r>
              <a:rPr lang="en-AU" sz="4000" dirty="0" smtClean="0">
                <a:hlinkClick r:id="rId4"/>
              </a:rPr>
              <a:t>http://selection.datavisualization.ch/</a:t>
            </a:r>
            <a:endParaRPr lang="en-A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318" y="276192"/>
            <a:ext cx="10464800" cy="971528"/>
          </a:xfrm>
        </p:spPr>
        <p:txBody>
          <a:bodyPr/>
          <a:lstStyle/>
          <a:p>
            <a:pPr algn="l"/>
            <a:r>
              <a:rPr lang="en-AU" sz="4800" dirty="0" smtClean="0"/>
              <a:t>T H E   F R O N T E N D</a:t>
            </a:r>
            <a:endParaRPr lang="en-AU" sz="4800" dirty="0"/>
          </a:p>
        </p:txBody>
      </p:sp>
      <p:pic>
        <p:nvPicPr>
          <p:cNvPr id="11266" name="Picture 2" descr="http://t2.gstatic.com/images?q=tbn:ANd9GcTSv9oIlR0olR66NUKpJQgkRktaHSjo7AZNerdFWDgiWOoS-F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1094" y="2162156"/>
            <a:ext cx="4334933" cy="149013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3838" y="5233990"/>
            <a:ext cx="5466502" cy="113954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1269" name="Picture 5" descr="http://leaflet.cloudmade.com/docs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8798" y="2512912"/>
            <a:ext cx="4643470" cy="1614043"/>
          </a:xfrm>
          <a:prstGeom prst="rect">
            <a:avLst/>
          </a:prstGeom>
          <a:noFill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7426" y="6591312"/>
            <a:ext cx="4107665" cy="164306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32" y="276194"/>
            <a:ext cx="10464800" cy="971528"/>
          </a:xfrm>
        </p:spPr>
        <p:txBody>
          <a:bodyPr/>
          <a:lstStyle/>
          <a:p>
            <a:pPr algn="l"/>
            <a:r>
              <a:rPr lang="en-AU" sz="4800" dirty="0" smtClean="0"/>
              <a:t>T H E   B A C K E N D</a:t>
            </a:r>
            <a:endParaRPr lang="en-AU" sz="4800" dirty="0"/>
          </a:p>
        </p:txBody>
      </p:sp>
      <p:pic>
        <p:nvPicPr>
          <p:cNvPr id="16386" name="Picture 2" descr="http://t0.gstatic.com/images?q=tbn:ANd9GcQ-HX1KTySmX3R5gwjlkx2ogGBm3yoQDTSLpzXnpW82WVBZIOhn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1477" y="4774389"/>
            <a:ext cx="5427803" cy="126065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8217" y="3955098"/>
            <a:ext cx="3048000" cy="3048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32" y="333372"/>
            <a:ext cx="12430212" cy="900090"/>
          </a:xfrm>
        </p:spPr>
        <p:txBody>
          <a:bodyPr>
            <a:normAutofit/>
          </a:bodyPr>
          <a:lstStyle/>
          <a:p>
            <a:r>
              <a:rPr lang="en-AU" sz="4800" dirty="0" smtClean="0"/>
              <a:t>W O R K I N G   W I T H   T H E   D AT A</a:t>
            </a:r>
            <a:endParaRPr lang="en-AU" sz="4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965" y="1519213"/>
            <a:ext cx="12624555" cy="804658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363" y="3123365"/>
            <a:ext cx="3467947" cy="3467947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B A S E M A P S</a:t>
            </a:r>
          </a:p>
          <a:p>
            <a:pPr>
              <a:buNone/>
            </a:pPr>
            <a:endParaRPr lang="en-A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5447" y="3123365"/>
            <a:ext cx="3467947" cy="3467947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9490" y="3123365"/>
            <a:ext cx="3467947" cy="3467947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73046" y="8020072"/>
            <a:ext cx="11858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u="sng" dirty="0" smtClean="0">
                <a:hlinkClick r:id="rId6"/>
              </a:rPr>
              <a:t>http://msdn.microsoft.com/en-us/library/bb259689.aspx</a:t>
            </a:r>
            <a:endParaRPr lang="en-AU" sz="36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616964" y="2947974"/>
            <a:ext cx="3786214" cy="3786214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170" y="1947842"/>
            <a:ext cx="11304630" cy="6643734"/>
          </a:xfrm>
        </p:spPr>
        <p:txBody>
          <a:bodyPr/>
          <a:lstStyle/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Dots</a:t>
            </a:r>
            <a:r>
              <a:rPr lang="en-AU" dirty="0" smtClean="0"/>
              <a:t> – POIs, user or friend locations, tweets ...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Lines</a:t>
            </a:r>
            <a:r>
              <a:rPr lang="en-AU" dirty="0" smtClean="0"/>
              <a:t> – streets, relationships, linkages ...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Boundaries</a:t>
            </a:r>
            <a:r>
              <a:rPr lang="en-AU" dirty="0" smtClean="0"/>
              <a:t> – suburbs, postcodes, zones ...</a:t>
            </a:r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58732" y="333372"/>
            <a:ext cx="12646068" cy="90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Gill Sans" charset="0"/>
              </a:rPr>
              <a:t>D O T S ,  L I N E S   &amp;   B O U N D A R I E S</a:t>
            </a:r>
            <a:endParaRPr kumimoji="0" lang="en-AU" sz="4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Gill Sans" charset="0"/>
            </a:endParaRPr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5738" y="4162420"/>
            <a:ext cx="2490791" cy="199024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349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74314" y="6448436"/>
            <a:ext cx="2428892" cy="20422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349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45738" y="2018594"/>
            <a:ext cx="2428892" cy="185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170" y="1947842"/>
            <a:ext cx="9286940" cy="7500990"/>
          </a:xfrm>
        </p:spPr>
        <p:txBody>
          <a:bodyPr/>
          <a:lstStyle/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Geocoding:</a:t>
            </a:r>
          </a:p>
          <a:p>
            <a:pPr algn="l">
              <a:buNone/>
            </a:pPr>
            <a:r>
              <a:rPr lang="en-AU" dirty="0" smtClean="0"/>
              <a:t>converting text addresses to usable locations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Routing</a:t>
            </a:r>
            <a:r>
              <a:rPr lang="en-AU" dirty="0" smtClean="0"/>
              <a:t>:</a:t>
            </a:r>
          </a:p>
          <a:p>
            <a:pPr algn="l">
              <a:buNone/>
            </a:pPr>
            <a:r>
              <a:rPr lang="en-AU" dirty="0" smtClean="0"/>
              <a:t>directions between 2 or more locations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err="1" smtClean="0"/>
              <a:t>Georeferencing</a:t>
            </a:r>
            <a:r>
              <a:rPr lang="en-AU" b="1" dirty="0" smtClean="0"/>
              <a:t>:</a:t>
            </a:r>
          </a:p>
          <a:p>
            <a:pPr algn="l">
              <a:buNone/>
            </a:pPr>
            <a:r>
              <a:rPr lang="en-AU" dirty="0" smtClean="0"/>
              <a:t>applying real world coords to non-geo data</a:t>
            </a:r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58732" y="333372"/>
            <a:ext cx="12646068" cy="90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Gill Sans" charset="0"/>
              </a:rPr>
              <a:t>G E O P R O C E S </a:t>
            </a:r>
            <a:r>
              <a:rPr kumimoji="0" lang="en-AU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Gill Sans" charset="0"/>
              </a:rPr>
              <a:t>S</a:t>
            </a:r>
            <a:r>
              <a:rPr kumimoji="0" lang="en-AU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Gill Sans" charset="0"/>
              </a:rPr>
              <a:t> I N G</a:t>
            </a:r>
            <a:endParaRPr kumimoji="0" lang="en-AU" sz="4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Gill Sans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2862" y="2447908"/>
            <a:ext cx="2466975" cy="184785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17150" y="4591046"/>
            <a:ext cx="2428892" cy="215724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2862" y="7019940"/>
            <a:ext cx="2428892" cy="185709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170" y="1947842"/>
            <a:ext cx="11304630" cy="6643734"/>
          </a:xfrm>
        </p:spPr>
        <p:txBody>
          <a:bodyPr/>
          <a:lstStyle/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err="1" smtClean="0"/>
              <a:t>Choropleth</a:t>
            </a:r>
            <a:r>
              <a:rPr lang="en-AU" b="1" dirty="0" smtClean="0"/>
              <a:t> </a:t>
            </a:r>
            <a:r>
              <a:rPr lang="en-AU" dirty="0" smtClean="0"/>
              <a:t>– maps shaded by a dataset ...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b="1" dirty="0" smtClean="0"/>
          </a:p>
          <a:p>
            <a:pPr algn="l">
              <a:buNone/>
            </a:pPr>
            <a:endParaRPr lang="en-AU" b="1" dirty="0" smtClean="0"/>
          </a:p>
          <a:p>
            <a:pPr algn="l">
              <a:buNone/>
            </a:pPr>
            <a:r>
              <a:rPr lang="en-AU" b="1" dirty="0" smtClean="0"/>
              <a:t>Heat</a:t>
            </a:r>
            <a:r>
              <a:rPr lang="en-AU" dirty="0" smtClean="0"/>
              <a:t> – density maps ...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endParaRPr lang="en-AU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58732" y="333372"/>
            <a:ext cx="12646068" cy="90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Gill Sans" charset="0"/>
              </a:rPr>
              <a:t>M A P S</a:t>
            </a:r>
            <a:endParaRPr kumimoji="0" lang="en-AU" sz="4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Gill Sans" charset="0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1358" y="1447776"/>
            <a:ext cx="3286148" cy="3073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6912" y="5233990"/>
            <a:ext cx="4492635" cy="2021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70" y="519082"/>
            <a:ext cx="11304630" cy="1400156"/>
          </a:xfrm>
        </p:spPr>
        <p:txBody>
          <a:bodyPr/>
          <a:lstStyle/>
          <a:p>
            <a:pPr algn="l"/>
            <a:r>
              <a:rPr lang="en-AU" dirty="0" smtClean="0"/>
              <a:t>C O </a:t>
            </a:r>
            <a:r>
              <a:rPr lang="en-AU" dirty="0" err="1" smtClean="0"/>
              <a:t>O</a:t>
            </a:r>
            <a:r>
              <a:rPr lang="en-AU" dirty="0" smtClean="0"/>
              <a:t> K B O </a:t>
            </a:r>
            <a:r>
              <a:rPr lang="en-AU" dirty="0" err="1" smtClean="0"/>
              <a:t>O</a:t>
            </a:r>
            <a:r>
              <a:rPr lang="en-AU" dirty="0" smtClean="0"/>
              <a:t> K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662222"/>
            <a:ext cx="11704320" cy="6720679"/>
          </a:xfrm>
        </p:spPr>
        <p:txBody>
          <a:bodyPr>
            <a:normAutofit/>
          </a:bodyPr>
          <a:lstStyle/>
          <a:p>
            <a:pPr>
              <a:spcBef>
                <a:spcPts val="2560"/>
              </a:spcBef>
            </a:pPr>
            <a:r>
              <a:rPr lang="en-AU" sz="4000" b="1" dirty="0" smtClean="0"/>
              <a:t>I N G R E D I E N T S</a:t>
            </a:r>
          </a:p>
          <a:p>
            <a:pPr>
              <a:spcBef>
                <a:spcPts val="2560"/>
              </a:spcBef>
            </a:pPr>
            <a:r>
              <a:rPr lang="en-AU" dirty="0" smtClean="0"/>
              <a:t>ABS Census 2006 </a:t>
            </a:r>
            <a:r>
              <a:rPr lang="en-AU" dirty="0" err="1" smtClean="0"/>
              <a:t>bdys</a:t>
            </a:r>
            <a:r>
              <a:rPr lang="en-AU" dirty="0" smtClean="0"/>
              <a:t> &amp; stats (BY-CC)</a:t>
            </a:r>
          </a:p>
          <a:p>
            <a:pPr>
              <a:spcBef>
                <a:spcPts val="2560"/>
              </a:spcBef>
            </a:pPr>
            <a:r>
              <a:rPr lang="en-AU" dirty="0" smtClean="0"/>
              <a:t>PostGIS 2.0</a:t>
            </a:r>
          </a:p>
          <a:p>
            <a:pPr>
              <a:spcBef>
                <a:spcPts val="2560"/>
              </a:spcBef>
            </a:pPr>
            <a:r>
              <a:rPr lang="en-AU" dirty="0" smtClean="0"/>
              <a:t>PHP</a:t>
            </a:r>
          </a:p>
          <a:p>
            <a:pPr>
              <a:spcBef>
                <a:spcPts val="2560"/>
              </a:spcBef>
            </a:pPr>
            <a:r>
              <a:rPr lang="en-AU" dirty="0" smtClean="0"/>
              <a:t>Leaflet</a:t>
            </a:r>
          </a:p>
          <a:p>
            <a:pPr>
              <a:spcBef>
                <a:spcPts val="2560"/>
              </a:spcBef>
            </a:pPr>
            <a:r>
              <a:rPr lang="en-AU" dirty="0" err="1" smtClean="0"/>
              <a:t>Cloudmade</a:t>
            </a:r>
            <a:r>
              <a:rPr lang="en-AU" dirty="0" smtClean="0"/>
              <a:t> OSM tiles</a:t>
            </a:r>
          </a:p>
          <a:p>
            <a:pPr>
              <a:spcBef>
                <a:spcPts val="2560"/>
              </a:spcBef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&gt; See the </a:t>
            </a:r>
            <a:r>
              <a:rPr lang="en-AU" dirty="0" smtClean="0">
                <a:hlinkClick r:id="rId2"/>
              </a:rPr>
              <a:t>GeoRabble Blog </a:t>
            </a:r>
            <a:r>
              <a:rPr lang="en-AU" dirty="0" smtClean="0"/>
              <a:t>for more...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70" y="762000"/>
            <a:ext cx="11304630" cy="1114404"/>
          </a:xfrm>
        </p:spPr>
        <p:txBody>
          <a:bodyPr/>
          <a:lstStyle/>
          <a:p>
            <a:pPr algn="l"/>
            <a:r>
              <a:rPr lang="en-AU" dirty="0" smtClean="0"/>
              <a:t>E X A M P L E S</a:t>
            </a:r>
            <a:endParaRPr lang="en-AU" dirty="0"/>
          </a:p>
        </p:txBody>
      </p:sp>
      <p:pic>
        <p:nvPicPr>
          <p:cNvPr id="1741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2532" y="2379108"/>
            <a:ext cx="3379575" cy="271200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7412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1028" y="5805494"/>
            <a:ext cx="4525926" cy="316902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7413" name="Picture 5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8864" y="2305032"/>
            <a:ext cx="3805012" cy="328614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67586" name="Picture 2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58996" y="6091246"/>
            <a:ext cx="3514725" cy="320992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623751"/>
            <a:ext cx="11704320" cy="60890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Coordinate Systems:</a:t>
            </a:r>
          </a:p>
          <a:p>
            <a:pPr algn="l">
              <a:buNone/>
            </a:pPr>
            <a:r>
              <a:rPr lang="en-AU" dirty="0" smtClean="0"/>
              <a:t>AU data will most likely be GDA94 = WGS84</a:t>
            </a:r>
          </a:p>
          <a:p>
            <a:pPr algn="l">
              <a:buNone/>
            </a:pPr>
            <a:r>
              <a:rPr lang="en-AU" dirty="0" smtClean="0"/>
              <a:t>(SRID : 4326)</a:t>
            </a:r>
          </a:p>
          <a:p>
            <a:pPr algn="l">
              <a:buNone/>
            </a:pPr>
            <a:endParaRPr lang="en-AU" dirty="0" smtClean="0"/>
          </a:p>
          <a:p>
            <a:pPr algn="l">
              <a:buNone/>
            </a:pPr>
            <a:r>
              <a:rPr lang="en-AU" b="1" dirty="0" smtClean="0"/>
              <a:t>Vector Thinning:</a:t>
            </a:r>
          </a:p>
          <a:p>
            <a:pPr algn="l">
              <a:buNone/>
            </a:pPr>
            <a:r>
              <a:rPr lang="en-AU" dirty="0" smtClean="0"/>
              <a:t>Rich line and </a:t>
            </a:r>
            <a:r>
              <a:rPr lang="en-AU" dirty="0" err="1" smtClean="0"/>
              <a:t>bdy</a:t>
            </a:r>
            <a:r>
              <a:rPr lang="en-AU" dirty="0" smtClean="0"/>
              <a:t> datasets need to have their coords thinned for web &amp; mobile display (for each zoom level)</a:t>
            </a:r>
          </a:p>
          <a:p>
            <a:pPr algn="l">
              <a:buNone/>
            </a:pPr>
            <a:endParaRPr lang="en-AU" b="1" dirty="0" smtClean="0"/>
          </a:p>
          <a:p>
            <a:pPr algn="l">
              <a:buNone/>
            </a:pPr>
            <a:r>
              <a:rPr lang="en-AU" b="1" dirty="0" err="1" smtClean="0"/>
              <a:t>GeoJSON</a:t>
            </a:r>
            <a:r>
              <a:rPr lang="en-AU" b="1" dirty="0" smtClean="0"/>
              <a:t>:</a:t>
            </a:r>
          </a:p>
          <a:p>
            <a:pPr algn="l">
              <a:buNone/>
            </a:pPr>
            <a:r>
              <a:rPr lang="en-AU" dirty="0" smtClean="0"/>
              <a:t>The de-facto JS standard for distributing </a:t>
            </a:r>
            <a:r>
              <a:rPr lang="en-AU" dirty="0" err="1" smtClean="0"/>
              <a:t>geodata</a:t>
            </a:r>
            <a:r>
              <a:rPr lang="en-AU" dirty="0" smtClean="0"/>
              <a:t> to end users (drop the decimal places)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46" y="519082"/>
            <a:ext cx="10464800" cy="1400156"/>
          </a:xfrm>
        </p:spPr>
        <p:txBody>
          <a:bodyPr/>
          <a:lstStyle/>
          <a:p>
            <a:pPr algn="l"/>
            <a:r>
              <a:rPr lang="en-AU" dirty="0" smtClean="0"/>
              <a:t>T I P 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AU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623751"/>
            <a:ext cx="11704320" cy="6089015"/>
          </a:xfrm>
        </p:spPr>
        <p:txBody>
          <a:bodyPr>
            <a:normAutofit/>
          </a:bodyPr>
          <a:lstStyle/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O N E   M A P ,   O N E   P U R P O S E   ( K I S </a:t>
            </a:r>
            <a:r>
              <a:rPr lang="en-AU" dirty="0" err="1" smtClean="0"/>
              <a:t>S</a:t>
            </a:r>
            <a:r>
              <a:rPr lang="en-AU" dirty="0" smtClean="0"/>
              <a:t> )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M A N Y   D O T S</a:t>
            </a:r>
          </a:p>
          <a:p>
            <a:pPr>
              <a:buNone/>
            </a:pPr>
            <a:r>
              <a:rPr lang="en-AU" dirty="0" smtClean="0"/>
              <a:t>M A N Y   L A Y E R S</a:t>
            </a:r>
          </a:p>
          <a:p>
            <a:pPr>
              <a:buNone/>
            </a:pPr>
            <a:r>
              <a:rPr lang="en-AU" dirty="0" smtClean="0"/>
              <a:t>M A N Y   W I D G E T S</a:t>
            </a:r>
            <a:endParaRPr lang="en-AU" dirty="0"/>
          </a:p>
          <a:p>
            <a:pPr algn="r">
              <a:buNone/>
            </a:pPr>
            <a:r>
              <a:rPr lang="en-AU" dirty="0" smtClean="0"/>
              <a:t>=   M A N Y   C O N F U S E D   U S E R 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762000"/>
            <a:ext cx="10464800" cy="1400156"/>
          </a:xfrm>
        </p:spPr>
        <p:txBody>
          <a:bodyPr/>
          <a:lstStyle/>
          <a:p>
            <a:pPr algn="l"/>
            <a:r>
              <a:rPr lang="en-AU" dirty="0" smtClean="0"/>
              <a:t>M A P   R U L E 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73046" y="6448436"/>
            <a:ext cx="12001584" cy="33051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r="59853"/>
          <a:stretch>
            <a:fillRect/>
          </a:stretch>
        </p:blipFill>
        <p:spPr bwMode="auto">
          <a:xfrm>
            <a:off x="0" y="0"/>
            <a:ext cx="4894709" cy="270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30170" y="2947974"/>
            <a:ext cx="12358774" cy="6594624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pPr algn="l"/>
            <a:r>
              <a:rPr lang="en-AU" b="1" i="1" dirty="0" smtClean="0"/>
              <a:t>Over 700 people have</a:t>
            </a:r>
          </a:p>
          <a:p>
            <a:pPr algn="l"/>
            <a:r>
              <a:rPr lang="en-AU" b="1" i="1" dirty="0" smtClean="0"/>
              <a:t>come along and connected:</a:t>
            </a:r>
          </a:p>
          <a:p>
            <a:pPr algn="l"/>
            <a:r>
              <a:rPr lang="en-AU" dirty="0" smtClean="0"/>
              <a:t>50 Presentations</a:t>
            </a:r>
          </a:p>
          <a:p>
            <a:pPr algn="l"/>
            <a:r>
              <a:rPr lang="en-AU" dirty="0" smtClean="0"/>
              <a:t>4 Sydney </a:t>
            </a:r>
            <a:r>
              <a:rPr lang="en-AU" dirty="0" err="1" smtClean="0"/>
              <a:t>GeoRabbles</a:t>
            </a:r>
            <a:endParaRPr lang="en-AU" dirty="0" smtClean="0"/>
          </a:p>
          <a:p>
            <a:pPr algn="l"/>
            <a:r>
              <a:rPr lang="en-AU" dirty="0" smtClean="0"/>
              <a:t>2 Melbourne </a:t>
            </a:r>
            <a:r>
              <a:rPr lang="en-AU" dirty="0" err="1" smtClean="0"/>
              <a:t>GeoRabbles</a:t>
            </a:r>
            <a:endParaRPr lang="en-AU" dirty="0" smtClean="0"/>
          </a:p>
          <a:p>
            <a:pPr algn="l"/>
            <a:r>
              <a:rPr lang="en-AU" dirty="0" smtClean="0"/>
              <a:t>2 Perth </a:t>
            </a:r>
            <a:r>
              <a:rPr lang="en-AU" dirty="0" err="1" smtClean="0"/>
              <a:t>GeoRabbles</a:t>
            </a:r>
            <a:endParaRPr lang="en-AU" dirty="0" smtClean="0"/>
          </a:p>
          <a:p>
            <a:pPr algn="l"/>
            <a:r>
              <a:rPr lang="en-AU" dirty="0" smtClean="0"/>
              <a:t>1 Brisbane GeoRabble</a:t>
            </a:r>
          </a:p>
          <a:p>
            <a:endParaRPr lang="en-AU" b="1" dirty="0" smtClean="0">
              <a:solidFill>
                <a:schemeClr val="accent6"/>
              </a:solidFill>
            </a:endParaRPr>
          </a:p>
          <a:p>
            <a:pPr algn="l"/>
            <a:r>
              <a:rPr lang="en-AU" b="1" dirty="0" smtClean="0">
                <a:solidFill>
                  <a:schemeClr val="accent6"/>
                </a:solidFill>
              </a:rPr>
              <a:t>Next Events: </a:t>
            </a:r>
            <a:r>
              <a:rPr lang="en-AU" dirty="0" smtClean="0"/>
              <a:t>Sydney July (</a:t>
            </a:r>
            <a:r>
              <a:rPr lang="en-AU" i="1" dirty="0" err="1" smtClean="0"/>
              <a:t>tba</a:t>
            </a:r>
            <a:r>
              <a:rPr lang="en-AU" dirty="0" smtClean="0"/>
              <a:t>)</a:t>
            </a:r>
          </a:p>
          <a:p>
            <a:r>
              <a:rPr lang="en-AU" dirty="0" smtClean="0"/>
              <a:t>Canberra </a:t>
            </a:r>
            <a:r>
              <a:rPr lang="en-AU" i="1" dirty="0" smtClean="0"/>
              <a:t>coming soon</a:t>
            </a:r>
          </a:p>
        </p:txBody>
      </p:sp>
      <p:pic>
        <p:nvPicPr>
          <p:cNvPr id="4101" name="Picture 5" descr="C:\Documents and Settings\furbina\My Documents\My Pictures\Free Stamp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</a:blip>
          <a:srcRect r="23425" b="56108"/>
          <a:stretch>
            <a:fillRect/>
          </a:stretch>
        </p:blipFill>
        <p:spPr bwMode="auto">
          <a:xfrm rot="21304355">
            <a:off x="7740439" y="894285"/>
            <a:ext cx="3848535" cy="2378355"/>
          </a:xfrm>
          <a:prstGeom prst="rect">
            <a:avLst/>
          </a:prstGeom>
          <a:noFill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847839">
            <a:off x="10552027" y="8107974"/>
            <a:ext cx="2214577" cy="52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Francisco\National\Conferences\Pics Library\breakfast-worldeg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04800" cy="71090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orabb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=""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georabble</Template>
  <TotalTime>2489</TotalTime>
  <Pages>0</Pages>
  <Words>1170</Words>
  <Characters>0</Characters>
  <Application>Microsoft Office PowerPoint</Application>
  <PresentationFormat>Custom</PresentationFormat>
  <Lines>0</Lines>
  <Paragraphs>228</Paragraphs>
  <Slides>40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georabble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Anybody Can Present No Sales Pitches Up to 10 mins Use Any Medium</vt:lpstr>
      <vt:lpstr>Slide 10</vt:lpstr>
      <vt:lpstr>Slide 11</vt:lpstr>
      <vt:lpstr>Slide 12</vt:lpstr>
      <vt:lpstr>Slide 13</vt:lpstr>
      <vt:lpstr>Slide 14</vt:lpstr>
      <vt:lpstr>More than Location</vt:lpstr>
      <vt:lpstr>Value of Understanding Place Tobler’s 1st Law of Geography</vt:lpstr>
      <vt:lpstr>Slide 17</vt:lpstr>
      <vt:lpstr>Slide 18</vt:lpstr>
      <vt:lpstr>Slide 19</vt:lpstr>
      <vt:lpstr>Slide 20</vt:lpstr>
      <vt:lpstr>Slide 21</vt:lpstr>
      <vt:lpstr>    Hipmunk Restaurant Density</vt:lpstr>
      <vt:lpstr>Crowdsourced Georeferencing British Library</vt:lpstr>
      <vt:lpstr>Budget Direct  Hail Automated Notification System (HANS)</vt:lpstr>
      <vt:lpstr>Deloitte Tech Trends 2012</vt:lpstr>
      <vt:lpstr>Slide 26</vt:lpstr>
      <vt:lpstr>Slide 27</vt:lpstr>
      <vt:lpstr>T H E   F R O N T E N D</vt:lpstr>
      <vt:lpstr>T H E   B A C K E N D</vt:lpstr>
      <vt:lpstr>W O R K I N G   W I T H   T H E   D AT A</vt:lpstr>
      <vt:lpstr>Slide 31</vt:lpstr>
      <vt:lpstr>Slide 32</vt:lpstr>
      <vt:lpstr>Slide 33</vt:lpstr>
      <vt:lpstr>Slide 34</vt:lpstr>
      <vt:lpstr>C O O K B O O K</vt:lpstr>
      <vt:lpstr>E X A M P L E S</vt:lpstr>
      <vt:lpstr>T I P S</vt:lpstr>
      <vt:lpstr>M A P   R U L E S</vt:lpstr>
      <vt:lpstr>Slide 39</vt:lpstr>
      <vt:lpstr>Slide 40</vt:lpstr>
    </vt:vector>
  </TitlesOfParts>
  <Company>ESRI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furbina</dc:creator>
  <cp:lastModifiedBy>Shelley</cp:lastModifiedBy>
  <cp:revision>143</cp:revision>
  <dcterms:created xsi:type="dcterms:W3CDTF">2011-02-25T04:38:50Z</dcterms:created>
  <dcterms:modified xsi:type="dcterms:W3CDTF">2012-06-01T11:00:53Z</dcterms:modified>
</cp:coreProperties>
</file>